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handoutMasterIdLst>
    <p:handoutMasterId r:id="rId1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onsolas" panose="020B0609020204030204" pitchFamily="49" charset="0"/>
      <p:regular r:id="rId17"/>
      <p:bold r:id="rId18"/>
      <p:italic r:id="rId19"/>
      <p:boldItalic r:id="rId20"/>
    </p:embeddedFont>
    <p:embeddedFont>
      <p:font typeface="Instrument Sans Medium" panose="020B0604020202020204" charset="0"/>
      <p:regular r:id="rId21"/>
    </p:embeddedFont>
    <p:embeddedFont>
      <p:font typeface="Inte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67" d="100"/>
          <a:sy n="67"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EB223D-7514-9404-E59F-D92A80A138B6}"/>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9C1A32BF-E29C-7E60-57A6-FEBB392C07FD}"/>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08A01CE8-4DE5-495E-9070-570FABB408A8}" type="datetimeFigureOut">
              <a:rPr lang="en-IN" smtClean="0"/>
              <a:t>24-11-2024</a:t>
            </a:fld>
            <a:endParaRPr lang="en-IN"/>
          </a:p>
        </p:txBody>
      </p:sp>
      <p:sp>
        <p:nvSpPr>
          <p:cNvPr id="4" name="Footer Placeholder 3">
            <a:extLst>
              <a:ext uri="{FF2B5EF4-FFF2-40B4-BE49-F238E27FC236}">
                <a16:creationId xmlns:a16="http://schemas.microsoft.com/office/drawing/2014/main" id="{5A4076B4-64E2-2FF0-D5F0-2BF22BB878DD}"/>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C670852-1D27-9951-0BD6-83F579D8CE26}"/>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C913B787-090F-4171-AAFC-3F9D14777307}" type="slidenum">
              <a:rPr lang="en-IN" smtClean="0"/>
              <a:t>‹#›</a:t>
            </a:fld>
            <a:endParaRPr lang="en-IN"/>
          </a:p>
        </p:txBody>
      </p:sp>
    </p:spTree>
    <p:extLst>
      <p:ext uri="{BB962C8B-B14F-4D97-AF65-F5344CB8AC3E}">
        <p14:creationId xmlns:p14="http://schemas.microsoft.com/office/powerpoint/2010/main" val="2962159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74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EETMEHTA18/solar_system_project"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5583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Exploring the Solar System with C</a:t>
            </a:r>
            <a:endParaRPr lang="en-US" sz="4450" dirty="0"/>
          </a:p>
        </p:txBody>
      </p:sp>
      <p:sp>
        <p:nvSpPr>
          <p:cNvPr id="4" name="Text 1"/>
          <p:cNvSpPr/>
          <p:nvPr/>
        </p:nvSpPr>
        <p:spPr>
          <a:xfrm>
            <a:off x="6280190" y="271355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This presentation outlines a C &amp; HTML- CSS-based approach to simulating the dynamics of our solar system, showcasing how programming can be used to model celestial objects and their interactions.</a:t>
            </a:r>
            <a:endParaRPr lang="en-US" sz="1750" dirty="0"/>
          </a:p>
        </p:txBody>
      </p:sp>
      <p:sp>
        <p:nvSpPr>
          <p:cNvPr id="5" name="Text 2"/>
          <p:cNvSpPr/>
          <p:nvPr/>
        </p:nvSpPr>
        <p:spPr>
          <a:xfrm>
            <a:off x="6280190" y="4420314"/>
            <a:ext cx="7556421" cy="461129"/>
          </a:xfrm>
          <a:prstGeom prst="rect">
            <a:avLst/>
          </a:prstGeom>
          <a:noFill/>
          <a:ln/>
        </p:spPr>
        <p:txBody>
          <a:bodyPr wrap="none" lIns="0" tIns="0" rIns="0" bIns="0" rtlCol="0" anchor="t"/>
          <a:lstStyle/>
          <a:p>
            <a:pPr marL="0" indent="0">
              <a:lnSpc>
                <a:spcPts val="3550"/>
              </a:lnSpc>
              <a:buNone/>
            </a:pPr>
            <a:r>
              <a:rPr lang="en-US" sz="2200" dirty="0">
                <a:solidFill>
                  <a:srgbClr val="C7CDD6"/>
                </a:solidFill>
                <a:latin typeface="Inter" pitchFamily="34" charset="0"/>
                <a:ea typeface="Inter" pitchFamily="34" charset="-122"/>
                <a:cs typeface="Inter" pitchFamily="34" charset="-120"/>
              </a:rPr>
              <a:t>Presented By </a:t>
            </a:r>
            <a:r>
              <a:rPr lang="en-US" sz="2200" dirty="0">
                <a:solidFill>
                  <a:srgbClr val="000000"/>
                </a:solidFill>
                <a:latin typeface="Inter" pitchFamily="34" charset="0"/>
                <a:ea typeface="Inter" pitchFamily="34" charset="-122"/>
                <a:cs typeface="Inter" pitchFamily="34" charset="-120"/>
              </a:rPr>
              <a:t>😎</a:t>
            </a:r>
            <a:r>
              <a:rPr lang="en-US" sz="2200" dirty="0">
                <a:solidFill>
                  <a:srgbClr val="C7CDD6"/>
                </a:solidFill>
                <a:latin typeface="Inter" pitchFamily="34" charset="0"/>
                <a:ea typeface="Inter" pitchFamily="34" charset="-122"/>
                <a:cs typeface="Inter" pitchFamily="34" charset="-120"/>
              </a:rPr>
              <a:t> :</a:t>
            </a:r>
            <a:endParaRPr lang="en-US" sz="2200" dirty="0"/>
          </a:p>
        </p:txBody>
      </p:sp>
      <p:sp>
        <p:nvSpPr>
          <p:cNvPr id="6" name="Text 3"/>
          <p:cNvSpPr/>
          <p:nvPr/>
        </p:nvSpPr>
        <p:spPr>
          <a:xfrm>
            <a:off x="6280190" y="5136594"/>
            <a:ext cx="75564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24CE055 - URVAL KHENI</a:t>
            </a:r>
            <a:endParaRPr lang="en-US" sz="1750" dirty="0"/>
          </a:p>
        </p:txBody>
      </p:sp>
      <p:sp>
        <p:nvSpPr>
          <p:cNvPr id="7" name="Text 4"/>
          <p:cNvSpPr/>
          <p:nvPr/>
        </p:nvSpPr>
        <p:spPr>
          <a:xfrm>
            <a:off x="6280190" y="5669399"/>
            <a:ext cx="75564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24CE064 - HEET MEHTA</a:t>
            </a:r>
            <a:endParaRPr lang="en-US" sz="1750" dirty="0"/>
          </a:p>
        </p:txBody>
      </p:sp>
      <p:sp>
        <p:nvSpPr>
          <p:cNvPr id="8" name="Text 5"/>
          <p:cNvSpPr/>
          <p:nvPr/>
        </p:nvSpPr>
        <p:spPr>
          <a:xfrm>
            <a:off x="6280190" y="6202204"/>
            <a:ext cx="75564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24CE071  - DHRUV PARMAR</a:t>
            </a:r>
            <a:endParaRPr lang="en-US" sz="1750" dirty="0"/>
          </a:p>
        </p:txBody>
      </p:sp>
      <p:sp>
        <p:nvSpPr>
          <p:cNvPr id="9" name="Text 6"/>
          <p:cNvSpPr/>
          <p:nvPr/>
        </p:nvSpPr>
        <p:spPr>
          <a:xfrm>
            <a:off x="6280190" y="6910864"/>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72145"/>
            <a:ext cx="8369737"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Calculating Gravitational Forces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99190" y="2959179"/>
            <a:ext cx="110252" cy="453509"/>
          </a:xfrm>
          <a:prstGeom prst="rect">
            <a:avLst/>
          </a:prstGeom>
          <a:noFill/>
          <a:ln/>
        </p:spPr>
        <p:txBody>
          <a:bodyPr wrap="none" lIns="0" tIns="0" rIns="0" bIns="0" rtlCol="0" anchor="t"/>
          <a:lstStyle/>
          <a:p>
            <a:pPr marL="0" indent="0" algn="ctr">
              <a:lnSpc>
                <a:spcPts val="35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1</a:t>
            </a:r>
            <a:endParaRPr lang="en-US" sz="2200" dirty="0"/>
          </a:p>
        </p:txBody>
      </p:sp>
      <p:sp>
        <p:nvSpPr>
          <p:cNvPr id="5" name="Text 2"/>
          <p:cNvSpPr/>
          <p:nvPr/>
        </p:nvSpPr>
        <p:spPr>
          <a:xfrm>
            <a:off x="5357217" y="2361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Newton's Law</a:t>
            </a:r>
            <a:endParaRPr lang="en-US" sz="2200" dirty="0"/>
          </a:p>
        </p:txBody>
      </p:sp>
      <p:sp>
        <p:nvSpPr>
          <p:cNvPr id="6" name="Text 3"/>
          <p:cNvSpPr/>
          <p:nvPr/>
        </p:nvSpPr>
        <p:spPr>
          <a:xfrm>
            <a:off x="5357217" y="2851785"/>
            <a:ext cx="8252579"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Use Newton's law of universal gravitation to calculate the force between any two objects.</a:t>
            </a:r>
            <a:endParaRPr lang="en-US" sz="1750" dirty="0"/>
          </a:p>
        </p:txBody>
      </p:sp>
      <p:sp>
        <p:nvSpPr>
          <p:cNvPr id="7" name="Shape 4"/>
          <p:cNvSpPr/>
          <p:nvPr/>
        </p:nvSpPr>
        <p:spPr>
          <a:xfrm>
            <a:off x="5187077" y="3817501"/>
            <a:ext cx="8592860" cy="15240"/>
          </a:xfrm>
          <a:prstGeom prst="roundRect">
            <a:avLst>
              <a:gd name="adj" fmla="val 223256"/>
            </a:avLst>
          </a:prstGeom>
          <a:solidFill>
            <a:srgbClr val="5C5C61"/>
          </a:solidFill>
          <a:ln/>
        </p:spPr>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76211" y="4469249"/>
            <a:ext cx="156210" cy="453509"/>
          </a:xfrm>
          <a:prstGeom prst="rect">
            <a:avLst/>
          </a:prstGeom>
          <a:noFill/>
          <a:ln/>
        </p:spPr>
        <p:txBody>
          <a:bodyPr wrap="none" lIns="0" tIns="0" rIns="0" bIns="0" rtlCol="0" anchor="t"/>
          <a:lstStyle/>
          <a:p>
            <a:pPr marL="0" indent="0" algn="ctr">
              <a:lnSpc>
                <a:spcPts val="35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2</a:t>
            </a:r>
            <a:endParaRPr lang="en-US" sz="2200" dirty="0"/>
          </a:p>
        </p:txBody>
      </p:sp>
      <p:sp>
        <p:nvSpPr>
          <p:cNvPr id="10" name="Text 6"/>
          <p:cNvSpPr/>
          <p:nvPr/>
        </p:nvSpPr>
        <p:spPr>
          <a:xfrm>
            <a:off x="6433304" y="40878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Orbital Speed</a:t>
            </a:r>
            <a:endParaRPr lang="en-US" sz="2200" dirty="0"/>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Using the formulas of </a:t>
            </a:r>
            <a:r>
              <a:rPr lang="en-US" sz="1750" b="1" dirty="0">
                <a:solidFill>
                  <a:srgbClr val="C7CDD6"/>
                </a:solidFill>
                <a:latin typeface="Inter" pitchFamily="34" charset="0"/>
                <a:ea typeface="Inter" pitchFamily="34" charset="-122"/>
                <a:cs typeface="Inter" pitchFamily="34" charset="-120"/>
              </a:rPr>
              <a:t>gravitational force</a:t>
            </a:r>
            <a:r>
              <a:rPr lang="en-US" sz="1750" dirty="0">
                <a:solidFill>
                  <a:srgbClr val="C7CDD6"/>
                </a:solidFill>
                <a:latin typeface="Inter" pitchFamily="34" charset="0"/>
                <a:ea typeface="Inter" pitchFamily="34" charset="-122"/>
                <a:cs typeface="Inter" pitchFamily="34" charset="-120"/>
              </a:rPr>
              <a:t> and </a:t>
            </a:r>
            <a:r>
              <a:rPr lang="en-US" sz="1750" b="1" dirty="0">
                <a:solidFill>
                  <a:srgbClr val="C7CDD6"/>
                </a:solidFill>
                <a:latin typeface="Inter" pitchFamily="34" charset="0"/>
                <a:ea typeface="Inter" pitchFamily="34" charset="-122"/>
                <a:cs typeface="Inter" pitchFamily="34" charset="-120"/>
              </a:rPr>
              <a:t>centripetal force, we can derive the orbital speed of the planet.</a:t>
            </a:r>
            <a:endParaRPr lang="en-US" sz="1750" dirty="0"/>
          </a:p>
        </p:txBody>
      </p:sp>
      <p:sp>
        <p:nvSpPr>
          <p:cNvPr id="12" name="Shape 8"/>
          <p:cNvSpPr/>
          <p:nvPr/>
        </p:nvSpPr>
        <p:spPr>
          <a:xfrm>
            <a:off x="6263164" y="5544026"/>
            <a:ext cx="7516773" cy="15240"/>
          </a:xfrm>
          <a:prstGeom prst="roundRect">
            <a:avLst>
              <a:gd name="adj" fmla="val 223256"/>
            </a:avLst>
          </a:prstGeom>
          <a:solidFill>
            <a:srgbClr val="5C5C61"/>
          </a:solidFill>
          <a:ln/>
        </p:spPr>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72520" y="6195774"/>
            <a:ext cx="163592" cy="453509"/>
          </a:xfrm>
          <a:prstGeom prst="rect">
            <a:avLst/>
          </a:prstGeom>
          <a:noFill/>
          <a:ln/>
        </p:spPr>
        <p:txBody>
          <a:bodyPr wrap="none" lIns="0" tIns="0" rIns="0" bIns="0" rtlCol="0" anchor="t"/>
          <a:lstStyle/>
          <a:p>
            <a:pPr marL="0" indent="0" algn="ctr">
              <a:lnSpc>
                <a:spcPts val="35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Rotational Period </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Use the calculated force to update the velocity and position of the celestial bodies over time.</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989183"/>
            <a:ext cx="7089458"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Learnings from this project</a:t>
            </a:r>
            <a:endParaRPr lang="en-US" sz="4450" dirty="0"/>
          </a:p>
        </p:txBody>
      </p:sp>
      <p:sp>
        <p:nvSpPr>
          <p:cNvPr id="3" name="Text 1"/>
          <p:cNvSpPr/>
          <p:nvPr/>
        </p:nvSpPr>
        <p:spPr>
          <a:xfrm>
            <a:off x="793790" y="4151590"/>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The Solar System Simulation project helps in understanding of physics, programming, and computational modeling, offering practical experience in addressing complex real-world challenges. It also provides an opportunity to explore the capabilities of C in handling the logical aspects of the simulation at the backend.</a:t>
            </a:r>
            <a:endParaRPr lang="en-US" sz="1750" dirty="0"/>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096923"/>
            <a:ext cx="10053638"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Conclusion and Future Considerations</a:t>
            </a:r>
            <a:endParaRPr lang="en-US" sz="4450" dirty="0"/>
          </a:p>
        </p:txBody>
      </p:sp>
      <p:sp>
        <p:nvSpPr>
          <p:cNvPr id="3" name="Shape 1"/>
          <p:cNvSpPr/>
          <p:nvPr/>
        </p:nvSpPr>
        <p:spPr>
          <a:xfrm>
            <a:off x="793790" y="2259330"/>
            <a:ext cx="2173724" cy="1306949"/>
          </a:xfrm>
          <a:prstGeom prst="roundRect">
            <a:avLst>
              <a:gd name="adj" fmla="val 2603"/>
            </a:avLst>
          </a:prstGeom>
          <a:solidFill>
            <a:srgbClr val="434348"/>
          </a:solidFill>
          <a:ln/>
        </p:spPr>
      </p:sp>
      <p:sp>
        <p:nvSpPr>
          <p:cNvPr id="4" name="Text 2"/>
          <p:cNvSpPr/>
          <p:nvPr/>
        </p:nvSpPr>
        <p:spPr>
          <a:xfrm>
            <a:off x="1020604" y="2686050"/>
            <a:ext cx="110252" cy="453509"/>
          </a:xfrm>
          <a:prstGeom prst="rect">
            <a:avLst/>
          </a:prstGeom>
          <a:noFill/>
          <a:ln/>
        </p:spPr>
        <p:txBody>
          <a:bodyPr wrap="none" lIns="0" tIns="0" rIns="0" bIns="0" rtlCol="0" anchor="t"/>
          <a:lstStyle/>
          <a:p>
            <a:pPr marL="0" indent="0" algn="ctr">
              <a:lnSpc>
                <a:spcPts val="35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1</a:t>
            </a:r>
            <a:endParaRPr lang="en-US" sz="2200" dirty="0"/>
          </a:p>
        </p:txBody>
      </p:sp>
      <p:sp>
        <p:nvSpPr>
          <p:cNvPr id="5" name="Text 3"/>
          <p:cNvSpPr/>
          <p:nvPr/>
        </p:nvSpPr>
        <p:spPr>
          <a:xfrm>
            <a:off x="3194328" y="24861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Project Summary</a:t>
            </a:r>
            <a:endParaRPr lang="en-US" sz="2200" dirty="0"/>
          </a:p>
        </p:txBody>
      </p:sp>
      <p:sp>
        <p:nvSpPr>
          <p:cNvPr id="6" name="Text 4"/>
          <p:cNvSpPr/>
          <p:nvPr/>
        </p:nvSpPr>
        <p:spPr>
          <a:xfrm>
            <a:off x="3194328" y="2976563"/>
            <a:ext cx="6670119"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We have successfully built a C-based solar system simulation.</a:t>
            </a:r>
            <a:endParaRPr lang="en-US" sz="1750" dirty="0"/>
          </a:p>
        </p:txBody>
      </p:sp>
      <p:sp>
        <p:nvSpPr>
          <p:cNvPr id="7" name="Shape 5"/>
          <p:cNvSpPr/>
          <p:nvPr/>
        </p:nvSpPr>
        <p:spPr>
          <a:xfrm>
            <a:off x="3080861" y="3551039"/>
            <a:ext cx="10642402" cy="15240"/>
          </a:xfrm>
          <a:prstGeom prst="roundRect">
            <a:avLst>
              <a:gd name="adj" fmla="val 223256"/>
            </a:avLst>
          </a:prstGeom>
          <a:solidFill>
            <a:srgbClr val="5C5C61"/>
          </a:solidFill>
          <a:ln/>
        </p:spPr>
      </p:sp>
      <p:sp>
        <p:nvSpPr>
          <p:cNvPr id="8" name="Shape 6"/>
          <p:cNvSpPr/>
          <p:nvPr/>
        </p:nvSpPr>
        <p:spPr>
          <a:xfrm>
            <a:off x="793790" y="3679627"/>
            <a:ext cx="4347567" cy="1669852"/>
          </a:xfrm>
          <a:prstGeom prst="roundRect">
            <a:avLst>
              <a:gd name="adj" fmla="val 2038"/>
            </a:avLst>
          </a:prstGeom>
          <a:solidFill>
            <a:srgbClr val="434348"/>
          </a:solidFill>
          <a:ln/>
        </p:spPr>
      </p:sp>
      <p:sp>
        <p:nvSpPr>
          <p:cNvPr id="9" name="Text 7"/>
          <p:cNvSpPr/>
          <p:nvPr/>
        </p:nvSpPr>
        <p:spPr>
          <a:xfrm>
            <a:off x="1020604" y="4287798"/>
            <a:ext cx="156210" cy="453509"/>
          </a:xfrm>
          <a:prstGeom prst="rect">
            <a:avLst/>
          </a:prstGeom>
          <a:noFill/>
          <a:ln/>
        </p:spPr>
        <p:txBody>
          <a:bodyPr wrap="none" lIns="0" tIns="0" rIns="0" bIns="0" rtlCol="0" anchor="t"/>
          <a:lstStyle/>
          <a:p>
            <a:pPr marL="0" indent="0" algn="ctr">
              <a:lnSpc>
                <a:spcPts val="35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2</a:t>
            </a:r>
            <a:endParaRPr lang="en-US" sz="2200" dirty="0"/>
          </a:p>
        </p:txBody>
      </p:sp>
      <p:sp>
        <p:nvSpPr>
          <p:cNvPr id="10" name="Text 8"/>
          <p:cNvSpPr/>
          <p:nvPr/>
        </p:nvSpPr>
        <p:spPr>
          <a:xfrm>
            <a:off x="5368171" y="39064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Future Directions</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Explore incorporating more complex celestial objects, like comets or asteroids.</a:t>
            </a:r>
            <a:endParaRPr lang="en-US" sz="1750" dirty="0"/>
          </a:p>
        </p:txBody>
      </p:sp>
      <p:sp>
        <p:nvSpPr>
          <p:cNvPr id="12" name="Shape 10"/>
          <p:cNvSpPr/>
          <p:nvPr/>
        </p:nvSpPr>
        <p:spPr>
          <a:xfrm>
            <a:off x="5254704" y="5334238"/>
            <a:ext cx="8468558" cy="15240"/>
          </a:xfrm>
          <a:prstGeom prst="roundRect">
            <a:avLst>
              <a:gd name="adj" fmla="val 223256"/>
            </a:avLst>
          </a:prstGeom>
          <a:solidFill>
            <a:srgbClr val="5C5C61"/>
          </a:solidFill>
          <a:ln/>
        </p:spPr>
      </p:sp>
      <p:sp>
        <p:nvSpPr>
          <p:cNvPr id="13" name="Shape 11"/>
          <p:cNvSpPr/>
          <p:nvPr/>
        </p:nvSpPr>
        <p:spPr>
          <a:xfrm>
            <a:off x="793790" y="5462826"/>
            <a:ext cx="6521410" cy="1669852"/>
          </a:xfrm>
          <a:prstGeom prst="roundRect">
            <a:avLst>
              <a:gd name="adj" fmla="val 2038"/>
            </a:avLst>
          </a:prstGeom>
          <a:solidFill>
            <a:srgbClr val="434348"/>
          </a:solidFill>
          <a:ln/>
        </p:spPr>
      </p:sp>
      <p:sp>
        <p:nvSpPr>
          <p:cNvPr id="14" name="Text 12"/>
          <p:cNvSpPr/>
          <p:nvPr/>
        </p:nvSpPr>
        <p:spPr>
          <a:xfrm>
            <a:off x="1020604" y="6070997"/>
            <a:ext cx="163592" cy="453509"/>
          </a:xfrm>
          <a:prstGeom prst="rect">
            <a:avLst/>
          </a:prstGeom>
          <a:noFill/>
          <a:ln/>
        </p:spPr>
        <p:txBody>
          <a:bodyPr wrap="none" lIns="0" tIns="0" rIns="0" bIns="0" rtlCol="0" anchor="t"/>
          <a:lstStyle/>
          <a:p>
            <a:pPr marL="0" indent="0" algn="ctr">
              <a:lnSpc>
                <a:spcPts val="35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3</a:t>
            </a:r>
            <a:endParaRPr lang="en-US" sz="2200" dirty="0"/>
          </a:p>
        </p:txBody>
      </p:sp>
      <p:sp>
        <p:nvSpPr>
          <p:cNvPr id="15" name="Text 13"/>
          <p:cNvSpPr/>
          <p:nvPr/>
        </p:nvSpPr>
        <p:spPr>
          <a:xfrm>
            <a:off x="7542014" y="5689640"/>
            <a:ext cx="3045976"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Further Enhancements</a:t>
            </a:r>
            <a:endParaRPr lang="en-US" sz="2200" dirty="0"/>
          </a:p>
        </p:txBody>
      </p:sp>
      <p:sp>
        <p:nvSpPr>
          <p:cNvPr id="16" name="Text 14"/>
          <p:cNvSpPr/>
          <p:nvPr/>
        </p:nvSpPr>
        <p:spPr>
          <a:xfrm>
            <a:off x="7542014" y="6180058"/>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Add interactive elements, user input, or network capabilities , graphical and texture of the planets.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479846" y="1177291"/>
            <a:ext cx="5670590" cy="868680"/>
          </a:xfrm>
          <a:prstGeom prst="rect">
            <a:avLst/>
          </a:prstGeom>
          <a:noFill/>
          <a:ln/>
        </p:spPr>
        <p:txBody>
          <a:bodyPr wrap="none" lIns="0" tIns="0" rIns="0" bIns="0" rtlCol="0" anchor="t"/>
          <a:lstStyle/>
          <a:p>
            <a:pPr marL="0" indent="0" algn="ctr">
              <a:lnSpc>
                <a:spcPts val="5550"/>
              </a:lnSpc>
              <a:buNone/>
            </a:pPr>
            <a:r>
              <a:rPr lang="en-US" sz="4450" b="1" dirty="0">
                <a:solidFill>
                  <a:srgbClr val="EFD5FA"/>
                </a:solidFill>
                <a:latin typeface="Instrument Sans Medium" pitchFamily="34" charset="0"/>
                <a:ea typeface="Instrument Sans Medium" pitchFamily="34" charset="-122"/>
                <a:cs typeface="Instrument Sans Medium" pitchFamily="34" charset="-120"/>
              </a:rPr>
              <a:t>THANK YOU !!!</a:t>
            </a:r>
            <a:endParaRPr lang="en-US" sz="4450" dirty="0"/>
          </a:p>
        </p:txBody>
      </p:sp>
      <p:sp>
        <p:nvSpPr>
          <p:cNvPr id="3" name="Text 1"/>
          <p:cNvSpPr/>
          <p:nvPr/>
        </p:nvSpPr>
        <p:spPr>
          <a:xfrm>
            <a:off x="679490" y="2451973"/>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To explore more in this project, you can check our </a:t>
            </a:r>
            <a:r>
              <a:rPr lang="en-US" sz="1750" dirty="0" err="1">
                <a:solidFill>
                  <a:srgbClr val="C7CDD6"/>
                </a:solidFill>
                <a:latin typeface="Inter" pitchFamily="34" charset="0"/>
                <a:ea typeface="Inter" pitchFamily="34" charset="-122"/>
                <a:cs typeface="Inter" pitchFamily="34" charset="-120"/>
              </a:rPr>
              <a:t>Github</a:t>
            </a:r>
            <a:r>
              <a:rPr lang="en-US" sz="1750" dirty="0">
                <a:solidFill>
                  <a:srgbClr val="C7CDD6"/>
                </a:solidFill>
                <a:latin typeface="Inter" pitchFamily="34" charset="0"/>
                <a:ea typeface="Inter" pitchFamily="34" charset="-122"/>
                <a:cs typeface="Inter" pitchFamily="34" charset="-120"/>
              </a:rPr>
              <a:t> repository.</a:t>
            </a:r>
            <a:endParaRPr lang="en-US" sz="1750" dirty="0"/>
          </a:p>
        </p:txBody>
      </p:sp>
      <p:pic>
        <p:nvPicPr>
          <p:cNvPr id="4" name="Image 0" descr="preencoded.png">
            <a:hlinkClick r:id="rId3"/>
          </p:cNvPr>
          <p:cNvPicPr>
            <a:picLocks noChangeAspect="1"/>
          </p:cNvPicPr>
          <p:nvPr/>
        </p:nvPicPr>
        <p:blipFill>
          <a:blip r:embed="rId4"/>
          <a:stretch>
            <a:fillRect/>
          </a:stretch>
        </p:blipFill>
        <p:spPr>
          <a:xfrm>
            <a:off x="679490" y="3179148"/>
            <a:ext cx="1182410" cy="623768"/>
          </a:xfrm>
          <a:prstGeom prst="rect">
            <a:avLst/>
          </a:prstGeom>
        </p:spPr>
      </p:pic>
      <p:pic>
        <p:nvPicPr>
          <p:cNvPr id="8" name="Picture 7">
            <a:extLst>
              <a:ext uri="{FF2B5EF4-FFF2-40B4-BE49-F238E27FC236}">
                <a16:creationId xmlns:a16="http://schemas.microsoft.com/office/drawing/2014/main" id="{DC19241D-3952-BC48-4A0D-8A069C6DBFDC}"/>
              </a:ext>
            </a:extLst>
          </p:cNvPr>
          <p:cNvPicPr>
            <a:picLocks noChangeAspect="1"/>
          </p:cNvPicPr>
          <p:nvPr/>
        </p:nvPicPr>
        <p:blipFill>
          <a:blip r:embed="rId5"/>
          <a:stretch>
            <a:fillRect/>
          </a:stretch>
        </p:blipFill>
        <p:spPr>
          <a:xfrm>
            <a:off x="9656864" y="2633424"/>
            <a:ext cx="4065447" cy="39547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27847"/>
            <a:ext cx="8825627"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Objective To Choose This Project </a:t>
            </a:r>
            <a:endParaRPr lang="en-US" sz="4450" dirty="0"/>
          </a:p>
        </p:txBody>
      </p:sp>
      <p:sp>
        <p:nvSpPr>
          <p:cNvPr id="4" name="Shape 1"/>
          <p:cNvSpPr/>
          <p:nvPr/>
        </p:nvSpPr>
        <p:spPr>
          <a:xfrm>
            <a:off x="793790" y="5031938"/>
            <a:ext cx="510302" cy="510302"/>
          </a:xfrm>
          <a:prstGeom prst="roundRect">
            <a:avLst>
              <a:gd name="adj" fmla="val 6667"/>
            </a:avLst>
          </a:prstGeom>
          <a:solidFill>
            <a:srgbClr val="434348"/>
          </a:solidFill>
          <a:ln/>
        </p:spPr>
      </p:sp>
      <p:sp>
        <p:nvSpPr>
          <p:cNvPr id="5" name="Text 2"/>
          <p:cNvSpPr/>
          <p:nvPr/>
        </p:nvSpPr>
        <p:spPr>
          <a:xfrm>
            <a:off x="982742" y="5116949"/>
            <a:ext cx="132398"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1</a:t>
            </a:r>
            <a:endParaRPr lang="en-US" sz="2650" dirty="0"/>
          </a:p>
        </p:txBody>
      </p:sp>
      <p:sp>
        <p:nvSpPr>
          <p:cNvPr id="6" name="Text 3"/>
          <p:cNvSpPr/>
          <p:nvPr/>
        </p:nvSpPr>
        <p:spPr>
          <a:xfrm>
            <a:off x="1530906" y="5031938"/>
            <a:ext cx="3445550"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1. To explore more about C</a:t>
            </a:r>
            <a:endParaRPr lang="en-US" sz="2200" dirty="0"/>
          </a:p>
        </p:txBody>
      </p:sp>
      <p:sp>
        <p:nvSpPr>
          <p:cNvPr id="7" name="Text 4"/>
          <p:cNvSpPr/>
          <p:nvPr/>
        </p:nvSpPr>
        <p:spPr>
          <a:xfrm>
            <a:off x="1530906" y="5522357"/>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As C Is a base language, by creating this project we have explored more about the C basics libraries and its header files.</a:t>
            </a:r>
            <a:endParaRPr lang="en-US" sz="1750" dirty="0"/>
          </a:p>
        </p:txBody>
      </p:sp>
      <p:sp>
        <p:nvSpPr>
          <p:cNvPr id="8" name="Shape 5"/>
          <p:cNvSpPr/>
          <p:nvPr/>
        </p:nvSpPr>
        <p:spPr>
          <a:xfrm>
            <a:off x="5216962" y="5031938"/>
            <a:ext cx="510302" cy="510302"/>
          </a:xfrm>
          <a:prstGeom prst="roundRect">
            <a:avLst>
              <a:gd name="adj" fmla="val 6667"/>
            </a:avLst>
          </a:prstGeom>
          <a:solidFill>
            <a:srgbClr val="434348"/>
          </a:solidFill>
          <a:ln/>
        </p:spPr>
      </p:sp>
      <p:sp>
        <p:nvSpPr>
          <p:cNvPr id="9" name="Text 6"/>
          <p:cNvSpPr/>
          <p:nvPr/>
        </p:nvSpPr>
        <p:spPr>
          <a:xfrm>
            <a:off x="5378291" y="5116949"/>
            <a:ext cx="187523"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2</a:t>
            </a:r>
            <a:endParaRPr lang="en-US" sz="2650" dirty="0"/>
          </a:p>
        </p:txBody>
      </p:sp>
      <p:sp>
        <p:nvSpPr>
          <p:cNvPr id="10" name="Text 7"/>
          <p:cNvSpPr/>
          <p:nvPr/>
        </p:nvSpPr>
        <p:spPr>
          <a:xfrm>
            <a:off x="5954078" y="5031938"/>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2.  Combination of other languages</a:t>
            </a:r>
            <a:endParaRPr lang="en-US" sz="2200" dirty="0"/>
          </a:p>
        </p:txBody>
      </p:sp>
      <p:sp>
        <p:nvSpPr>
          <p:cNvPr id="11" name="Text 8"/>
          <p:cNvSpPr/>
          <p:nvPr/>
        </p:nvSpPr>
        <p:spPr>
          <a:xfrm>
            <a:off x="5954078" y="587668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C supports the logical part of the backend and HTML CSS supports the frontend of the project</a:t>
            </a:r>
            <a:endParaRPr lang="en-US" sz="1750" dirty="0"/>
          </a:p>
        </p:txBody>
      </p:sp>
      <p:sp>
        <p:nvSpPr>
          <p:cNvPr id="12" name="Shape 9"/>
          <p:cNvSpPr/>
          <p:nvPr/>
        </p:nvSpPr>
        <p:spPr>
          <a:xfrm>
            <a:off x="9640133" y="5031938"/>
            <a:ext cx="510302" cy="510302"/>
          </a:xfrm>
          <a:prstGeom prst="roundRect">
            <a:avLst>
              <a:gd name="adj" fmla="val 6667"/>
            </a:avLst>
          </a:prstGeom>
          <a:solidFill>
            <a:srgbClr val="434348"/>
          </a:solidFill>
          <a:ln/>
        </p:spPr>
      </p:sp>
      <p:sp>
        <p:nvSpPr>
          <p:cNvPr id="13" name="Text 10"/>
          <p:cNvSpPr/>
          <p:nvPr/>
        </p:nvSpPr>
        <p:spPr>
          <a:xfrm>
            <a:off x="9797058" y="5116949"/>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3</a:t>
            </a:r>
            <a:endParaRPr lang="en-US" sz="2650" dirty="0"/>
          </a:p>
        </p:txBody>
      </p:sp>
      <p:sp>
        <p:nvSpPr>
          <p:cNvPr id="14" name="Text 11"/>
          <p:cNvSpPr/>
          <p:nvPr/>
        </p:nvSpPr>
        <p:spPr>
          <a:xfrm>
            <a:off x="10377249" y="5031938"/>
            <a:ext cx="3459242" cy="1062990"/>
          </a:xfrm>
          <a:prstGeom prst="rect">
            <a:avLst/>
          </a:prstGeom>
          <a:noFill/>
          <a:ln/>
        </p:spPr>
        <p:txBody>
          <a:bodyPr wrap="squar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3.  To create a user-friendly interface of solar system  </a:t>
            </a:r>
            <a:endParaRPr lang="en-US" sz="2200" dirty="0"/>
          </a:p>
        </p:txBody>
      </p:sp>
      <p:sp>
        <p:nvSpPr>
          <p:cNvPr id="15" name="Text 12"/>
          <p:cNvSpPr/>
          <p:nvPr/>
        </p:nvSpPr>
        <p:spPr>
          <a:xfrm>
            <a:off x="10377249" y="6231017"/>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In this project, the details of all the planets are given when we click on that planet.</a:t>
            </a:r>
            <a:endParaRPr lang="en-US" sz="175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96308"/>
            <a:ext cx="4235410" cy="425291"/>
          </a:xfrm>
          <a:prstGeom prst="rect">
            <a:avLst/>
          </a:prstGeom>
          <a:noFill/>
          <a:ln/>
        </p:spPr>
        <p:txBody>
          <a:bodyPr wrap="none" lIns="0" tIns="0" rIns="0" bIns="0" rtlCol="0" anchor="t"/>
          <a:lstStyle/>
          <a:p>
            <a:pPr marL="0" indent="0">
              <a:lnSpc>
                <a:spcPts val="3300"/>
              </a:lnSpc>
              <a:buNone/>
            </a:pPr>
            <a:r>
              <a:rPr lang="en-US" sz="2650" b="1" dirty="0">
                <a:solidFill>
                  <a:srgbClr val="EFD5FA"/>
                </a:solidFill>
                <a:latin typeface="Instrument Sans Medium" pitchFamily="34" charset="0"/>
                <a:ea typeface="Instrument Sans Medium" pitchFamily="34" charset="-122"/>
                <a:cs typeface="Instrument Sans Medium" pitchFamily="34" charset="-120"/>
              </a:rPr>
              <a:t>Applicability In Real World</a:t>
            </a:r>
            <a:endParaRPr lang="en-US" sz="2650" dirty="0"/>
          </a:p>
        </p:txBody>
      </p:sp>
      <p:sp>
        <p:nvSpPr>
          <p:cNvPr id="3" name="Text 1"/>
          <p:cNvSpPr/>
          <p:nvPr/>
        </p:nvSpPr>
        <p:spPr>
          <a:xfrm>
            <a:off x="793790" y="280356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Educational Tool</a:t>
            </a:r>
            <a:endParaRPr lang="en-US" sz="2200" dirty="0"/>
          </a:p>
        </p:txBody>
      </p:sp>
      <p:sp>
        <p:nvSpPr>
          <p:cNvPr id="4" name="Text 2"/>
          <p:cNvSpPr/>
          <p:nvPr/>
        </p:nvSpPr>
        <p:spPr>
          <a:xfrm>
            <a:off x="793790" y="3384709"/>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As solar system simulation written in C can be a valuable tool for educators and students to better understand gravitational forces, orbital motion, Kepler’s Laws, and Newton’s Laws of Motion. Students can adjust parameters and see how changing one element (like mass or velocity) affects the system, providing hands-on learning.</a:t>
            </a:r>
            <a:endParaRPr lang="en-US" sz="1750" dirty="0"/>
          </a:p>
        </p:txBody>
      </p:sp>
      <p:sp>
        <p:nvSpPr>
          <p:cNvPr id="5" name="Text 3"/>
          <p:cNvSpPr/>
          <p:nvPr/>
        </p:nvSpPr>
        <p:spPr>
          <a:xfrm>
            <a:off x="793790" y="5766197"/>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p:cNvSpPr/>
          <p:nvPr/>
        </p:nvSpPr>
        <p:spPr>
          <a:xfrm>
            <a:off x="7599521" y="2803565"/>
            <a:ext cx="5074087"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Astronomy and Astrophysics Research</a:t>
            </a:r>
            <a:endParaRPr lang="en-US" sz="2200" dirty="0"/>
          </a:p>
        </p:txBody>
      </p:sp>
      <p:sp>
        <p:nvSpPr>
          <p:cNvPr id="7" name="Text 5"/>
          <p:cNvSpPr/>
          <p:nvPr/>
        </p:nvSpPr>
        <p:spPr>
          <a:xfrm>
            <a:off x="7599521" y="3384709"/>
            <a:ext cx="6244709" cy="254031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Simulating the movement of planets, moons, and other celestial bodies can help scientists model real-world planetary orbits, gravitational forces, and the dynamics of star systems. By adjusting the parameters (e.g., mass, velocity, distance), researchers can study the stability of orbits, gravitational interactions, and planetary system evolution.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92442"/>
            <a:ext cx="6641544"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Representing the Planets</a:t>
            </a:r>
            <a:endParaRPr lang="en-US" sz="4450" dirty="0"/>
          </a:p>
        </p:txBody>
      </p:sp>
      <p:sp>
        <p:nvSpPr>
          <p:cNvPr id="4" name="Shape 1"/>
          <p:cNvSpPr/>
          <p:nvPr/>
        </p:nvSpPr>
        <p:spPr>
          <a:xfrm>
            <a:off x="793790" y="3441382"/>
            <a:ext cx="3664863" cy="2395657"/>
          </a:xfrm>
          <a:prstGeom prst="roundRect">
            <a:avLst>
              <a:gd name="adj" fmla="val 1420"/>
            </a:avLst>
          </a:prstGeom>
          <a:solidFill>
            <a:srgbClr val="434348"/>
          </a:solidFill>
          <a:ln/>
        </p:spPr>
      </p:sp>
      <p:sp>
        <p:nvSpPr>
          <p:cNvPr id="5" name="Text 2"/>
          <p:cNvSpPr/>
          <p:nvPr/>
        </p:nvSpPr>
        <p:spPr>
          <a:xfrm>
            <a:off x="1020604" y="366819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Planetary Data</a:t>
            </a:r>
            <a:endParaRPr lang="en-US" sz="2200" dirty="0"/>
          </a:p>
        </p:txBody>
      </p:sp>
      <p:sp>
        <p:nvSpPr>
          <p:cNvPr id="6" name="Text 3"/>
          <p:cNvSpPr/>
          <p:nvPr/>
        </p:nvSpPr>
        <p:spPr>
          <a:xfrm>
            <a:off x="1020604" y="4158615"/>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Create structures or classes to store each planet's mass, radius, orbital distance, and other relevant information.</a:t>
            </a:r>
            <a:endParaRPr lang="en-US" sz="1750" dirty="0"/>
          </a:p>
        </p:txBody>
      </p:sp>
      <p:sp>
        <p:nvSpPr>
          <p:cNvPr id="7" name="Shape 4"/>
          <p:cNvSpPr/>
          <p:nvPr/>
        </p:nvSpPr>
        <p:spPr>
          <a:xfrm>
            <a:off x="4685467" y="3441382"/>
            <a:ext cx="3664863" cy="2395657"/>
          </a:xfrm>
          <a:prstGeom prst="roundRect">
            <a:avLst>
              <a:gd name="adj" fmla="val 1420"/>
            </a:avLst>
          </a:prstGeom>
          <a:solidFill>
            <a:srgbClr val="434348"/>
          </a:solidFill>
          <a:ln/>
        </p:spPr>
      </p:sp>
      <p:sp>
        <p:nvSpPr>
          <p:cNvPr id="8" name="Text 5"/>
          <p:cNvSpPr/>
          <p:nvPr/>
        </p:nvSpPr>
        <p:spPr>
          <a:xfrm>
            <a:off x="4912281" y="366819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Orbital Paths</a:t>
            </a:r>
            <a:endParaRPr lang="en-US" sz="2200" dirty="0"/>
          </a:p>
        </p:txBody>
      </p:sp>
      <p:sp>
        <p:nvSpPr>
          <p:cNvPr id="9" name="Text 6"/>
          <p:cNvSpPr/>
          <p:nvPr/>
        </p:nvSpPr>
        <p:spPr>
          <a:xfrm>
            <a:off x="4912281" y="4158615"/>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Use mathematical equations and data structures like arrays or linked lists to represent planetary orbits.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23267" y="332542"/>
            <a:ext cx="3023592" cy="378023"/>
          </a:xfrm>
          <a:prstGeom prst="rect">
            <a:avLst/>
          </a:prstGeom>
          <a:noFill/>
          <a:ln/>
        </p:spPr>
        <p:txBody>
          <a:bodyPr wrap="none" lIns="0" tIns="0" rIns="0" bIns="0" rtlCol="0" anchor="t"/>
          <a:lstStyle/>
          <a:p>
            <a:pPr marL="0" indent="0">
              <a:lnSpc>
                <a:spcPts val="2950"/>
              </a:lnSpc>
              <a:buNone/>
            </a:pPr>
            <a:r>
              <a:rPr lang="en-US" sz="2350" dirty="0">
                <a:solidFill>
                  <a:srgbClr val="EFD5FA"/>
                </a:solidFill>
                <a:latin typeface="Instrument Sans Medium" pitchFamily="34" charset="0"/>
                <a:ea typeface="Instrument Sans Medium" pitchFamily="34" charset="-122"/>
                <a:cs typeface="Instrument Sans Medium" pitchFamily="34" charset="-120"/>
              </a:rPr>
              <a:t>Code Of The Project</a:t>
            </a:r>
            <a:endParaRPr lang="en-US" sz="2350" dirty="0"/>
          </a:p>
        </p:txBody>
      </p:sp>
      <p:pic>
        <p:nvPicPr>
          <p:cNvPr id="3" name="Image 0" descr="preencoded.png"/>
          <p:cNvPicPr>
            <a:picLocks noChangeAspect="1"/>
          </p:cNvPicPr>
          <p:nvPr/>
        </p:nvPicPr>
        <p:blipFill>
          <a:blip r:embed="rId3"/>
          <a:stretch>
            <a:fillRect/>
          </a:stretch>
        </p:blipFill>
        <p:spPr>
          <a:xfrm>
            <a:off x="200375" y="745902"/>
            <a:ext cx="4397454" cy="2967752"/>
          </a:xfrm>
          <a:prstGeom prst="rect">
            <a:avLst/>
          </a:prstGeom>
        </p:spPr>
      </p:pic>
      <p:sp>
        <p:nvSpPr>
          <p:cNvPr id="4" name="Text 1"/>
          <p:cNvSpPr/>
          <p:nvPr/>
        </p:nvSpPr>
        <p:spPr>
          <a:xfrm>
            <a:off x="240383" y="3776585"/>
            <a:ext cx="1511737" cy="188952"/>
          </a:xfrm>
          <a:prstGeom prst="rect">
            <a:avLst/>
          </a:prstGeom>
          <a:noFill/>
          <a:ln/>
        </p:spPr>
        <p:txBody>
          <a:bodyPr wrap="none" lIns="0" tIns="0" rIns="0" bIns="0" rtlCol="0" anchor="t"/>
          <a:lstStyle/>
          <a:p>
            <a:pPr marL="0" indent="0">
              <a:lnSpc>
                <a:spcPts val="1450"/>
              </a:lnSpc>
              <a:buNone/>
            </a:pPr>
            <a:r>
              <a:rPr lang="en-US" sz="1600" dirty="0">
                <a:solidFill>
                  <a:srgbClr val="EFD5FA"/>
                </a:solidFill>
                <a:latin typeface="Instrument Sans Medium" pitchFamily="34" charset="0"/>
                <a:ea typeface="Instrument Sans Medium" pitchFamily="34" charset="-122"/>
                <a:cs typeface="Instrument Sans Medium" pitchFamily="34" charset="-120"/>
              </a:rPr>
              <a:t>Declaration</a:t>
            </a:r>
            <a:endParaRPr lang="en-US" sz="1600" dirty="0"/>
          </a:p>
        </p:txBody>
      </p:sp>
      <p:pic>
        <p:nvPicPr>
          <p:cNvPr id="5" name="Image 1" descr="preencoded.png"/>
          <p:cNvPicPr>
            <a:picLocks noChangeAspect="1"/>
          </p:cNvPicPr>
          <p:nvPr/>
        </p:nvPicPr>
        <p:blipFill>
          <a:blip r:embed="rId4"/>
          <a:stretch>
            <a:fillRect/>
          </a:stretch>
        </p:blipFill>
        <p:spPr>
          <a:xfrm>
            <a:off x="4820720" y="745902"/>
            <a:ext cx="4111178" cy="2403822"/>
          </a:xfrm>
          <a:prstGeom prst="rect">
            <a:avLst/>
          </a:prstGeom>
        </p:spPr>
      </p:pic>
      <p:sp>
        <p:nvSpPr>
          <p:cNvPr id="6" name="Text 2"/>
          <p:cNvSpPr/>
          <p:nvPr/>
        </p:nvSpPr>
        <p:spPr>
          <a:xfrm>
            <a:off x="5123378" y="2363153"/>
            <a:ext cx="4397454" cy="193477"/>
          </a:xfrm>
          <a:prstGeom prst="rect">
            <a:avLst/>
          </a:prstGeom>
          <a:noFill/>
          <a:ln/>
        </p:spPr>
        <p:txBody>
          <a:bodyPr wrap="none" lIns="0" tIns="0" rIns="0" bIns="0" rtlCol="0" anchor="t"/>
          <a:lstStyle/>
          <a:p>
            <a:pPr marL="0" indent="0">
              <a:lnSpc>
                <a:spcPts val="1500"/>
              </a:lnSpc>
              <a:buNone/>
            </a:pPr>
            <a:endParaRPr lang="en-US" sz="950" dirty="0"/>
          </a:p>
        </p:txBody>
      </p:sp>
      <p:sp>
        <p:nvSpPr>
          <p:cNvPr id="7" name="Text 3"/>
          <p:cNvSpPr/>
          <p:nvPr/>
        </p:nvSpPr>
        <p:spPr>
          <a:xfrm>
            <a:off x="5123378" y="2677478"/>
            <a:ext cx="1511737" cy="188952"/>
          </a:xfrm>
          <a:prstGeom prst="rect">
            <a:avLst/>
          </a:prstGeom>
          <a:noFill/>
          <a:ln/>
        </p:spPr>
        <p:txBody>
          <a:bodyPr wrap="none" lIns="0" tIns="0" rIns="0" bIns="0" rtlCol="0" anchor="t"/>
          <a:lstStyle/>
          <a:p>
            <a:pPr marL="0" indent="0">
              <a:lnSpc>
                <a:spcPts val="1450"/>
              </a:lnSpc>
              <a:buNone/>
            </a:pPr>
            <a:endParaRPr lang="en-US" sz="1150" dirty="0">
              <a:solidFill>
                <a:srgbClr val="EFD5FA"/>
              </a:solidFill>
              <a:latin typeface="Instrument Sans Medium" pitchFamily="34" charset="0"/>
              <a:ea typeface="Instrument Sans Medium" pitchFamily="34" charset="-122"/>
              <a:cs typeface="Instrument Sans Medium" pitchFamily="34" charset="-120"/>
            </a:endParaRPr>
          </a:p>
          <a:p>
            <a:pPr marL="0" indent="0">
              <a:lnSpc>
                <a:spcPts val="1450"/>
              </a:lnSpc>
              <a:buNone/>
            </a:pPr>
            <a:endParaRPr lang="en-US" sz="1150" dirty="0">
              <a:solidFill>
                <a:srgbClr val="EFD5FA"/>
              </a:solidFill>
              <a:latin typeface="Instrument Sans Medium" pitchFamily="34" charset="0"/>
              <a:ea typeface="Instrument Sans Medium" pitchFamily="34" charset="-122"/>
              <a:cs typeface="Instrument Sans Medium" pitchFamily="34" charset="-120"/>
            </a:endParaRPr>
          </a:p>
          <a:p>
            <a:pPr marL="0" indent="0">
              <a:lnSpc>
                <a:spcPts val="1450"/>
              </a:lnSpc>
              <a:buNone/>
            </a:pPr>
            <a:endParaRPr lang="en-US" sz="1150" dirty="0">
              <a:solidFill>
                <a:srgbClr val="EFD5FA"/>
              </a:solidFill>
              <a:latin typeface="Instrument Sans Medium" pitchFamily="34" charset="0"/>
              <a:ea typeface="Instrument Sans Medium" pitchFamily="34" charset="-122"/>
              <a:cs typeface="Instrument Sans Medium" pitchFamily="34" charset="-120"/>
            </a:endParaRPr>
          </a:p>
          <a:p>
            <a:pPr marL="0" indent="0">
              <a:lnSpc>
                <a:spcPts val="1450"/>
              </a:lnSpc>
              <a:buNone/>
            </a:pPr>
            <a:endParaRPr lang="en-US" sz="1150" dirty="0">
              <a:solidFill>
                <a:srgbClr val="EFD5FA"/>
              </a:solidFill>
              <a:latin typeface="Instrument Sans Medium" pitchFamily="34" charset="0"/>
              <a:ea typeface="Instrument Sans Medium" pitchFamily="34" charset="-122"/>
              <a:cs typeface="Instrument Sans Medium" pitchFamily="34" charset="-120"/>
            </a:endParaRPr>
          </a:p>
          <a:p>
            <a:pPr marL="0" indent="0">
              <a:lnSpc>
                <a:spcPts val="1450"/>
              </a:lnSpc>
              <a:buNone/>
            </a:pPr>
            <a:endParaRPr lang="en-US" sz="1150" dirty="0">
              <a:solidFill>
                <a:srgbClr val="EFD5FA"/>
              </a:solidFill>
              <a:latin typeface="Instrument Sans Medium" pitchFamily="34" charset="0"/>
              <a:ea typeface="Instrument Sans Medium" pitchFamily="34" charset="-122"/>
              <a:cs typeface="Instrument Sans Medium" pitchFamily="34" charset="-120"/>
            </a:endParaRPr>
          </a:p>
          <a:p>
            <a:pPr marL="0" indent="0">
              <a:lnSpc>
                <a:spcPts val="1450"/>
              </a:lnSpc>
              <a:buNone/>
            </a:pPr>
            <a:r>
              <a:rPr lang="en-US" sz="1600" dirty="0">
                <a:solidFill>
                  <a:srgbClr val="EFD5FA"/>
                </a:solidFill>
                <a:latin typeface="Instrument Sans Medium" pitchFamily="34" charset="0"/>
                <a:ea typeface="Instrument Sans Medium" pitchFamily="34" charset="-122"/>
                <a:cs typeface="Instrument Sans Medium" pitchFamily="34" charset="-120"/>
              </a:rPr>
              <a:t>Logic</a:t>
            </a:r>
            <a:endParaRPr lang="en-US" sz="1600" dirty="0"/>
          </a:p>
        </p:txBody>
      </p:sp>
      <p:pic>
        <p:nvPicPr>
          <p:cNvPr id="8" name="Image 2" descr="preencoded.png"/>
          <p:cNvPicPr>
            <a:picLocks noChangeAspect="1"/>
          </p:cNvPicPr>
          <p:nvPr/>
        </p:nvPicPr>
        <p:blipFill>
          <a:blip r:embed="rId5"/>
          <a:stretch>
            <a:fillRect/>
          </a:stretch>
        </p:blipFill>
        <p:spPr>
          <a:xfrm>
            <a:off x="9520832" y="710565"/>
            <a:ext cx="4397454" cy="2963704"/>
          </a:xfrm>
          <a:prstGeom prst="rect">
            <a:avLst/>
          </a:prstGeom>
        </p:spPr>
      </p:pic>
      <p:sp>
        <p:nvSpPr>
          <p:cNvPr id="9" name="Text 4"/>
          <p:cNvSpPr/>
          <p:nvPr/>
        </p:nvSpPr>
        <p:spPr>
          <a:xfrm>
            <a:off x="9823490" y="4127540"/>
            <a:ext cx="1635919" cy="188952"/>
          </a:xfrm>
          <a:prstGeom prst="rect">
            <a:avLst/>
          </a:prstGeom>
          <a:noFill/>
          <a:ln/>
        </p:spPr>
        <p:txBody>
          <a:bodyPr wrap="none" lIns="0" tIns="0" rIns="0" bIns="0" rtlCol="0" anchor="t"/>
          <a:lstStyle/>
          <a:p>
            <a:pPr marL="0" indent="0">
              <a:lnSpc>
                <a:spcPts val="1450"/>
              </a:lnSpc>
              <a:buNone/>
            </a:pPr>
            <a:r>
              <a:rPr lang="en-US" sz="1600" dirty="0">
                <a:solidFill>
                  <a:srgbClr val="EFD5FA"/>
                </a:solidFill>
                <a:latin typeface="Instrument Sans Medium" pitchFamily="34" charset="0"/>
                <a:ea typeface="Instrument Sans Medium" pitchFamily="34" charset="-122"/>
                <a:cs typeface="Instrument Sans Medium" pitchFamily="34" charset="-120"/>
              </a:rPr>
              <a:t>Display</a:t>
            </a:r>
            <a:r>
              <a:rPr lang="en-US" sz="1150" dirty="0">
                <a:solidFill>
                  <a:srgbClr val="EFD5FA"/>
                </a:solidFill>
                <a:latin typeface="Instrument Sans Medium" pitchFamily="34" charset="0"/>
                <a:ea typeface="Instrument Sans Medium" pitchFamily="34" charset="-122"/>
                <a:cs typeface="Instrument Sans Medium" pitchFamily="34" charset="-120"/>
              </a:rPr>
              <a:t>  </a:t>
            </a:r>
            <a:r>
              <a:rPr lang="en-US" sz="1600" dirty="0">
                <a:solidFill>
                  <a:srgbClr val="EFD5FA"/>
                </a:solidFill>
                <a:latin typeface="Instrument Sans Medium" pitchFamily="34" charset="0"/>
                <a:ea typeface="Instrument Sans Medium" pitchFamily="34" charset="-122"/>
                <a:cs typeface="Instrument Sans Medium" pitchFamily="34" charset="-120"/>
              </a:rPr>
              <a:t>Data of Planets</a:t>
            </a:r>
            <a:endParaRPr lang="en-US" sz="1600" dirty="0"/>
          </a:p>
        </p:txBody>
      </p:sp>
      <p:sp>
        <p:nvSpPr>
          <p:cNvPr id="10" name="Text 5"/>
          <p:cNvSpPr/>
          <p:nvPr/>
        </p:nvSpPr>
        <p:spPr>
          <a:xfrm>
            <a:off x="200375" y="4275098"/>
            <a:ext cx="3206476" cy="378023"/>
          </a:xfrm>
          <a:prstGeom prst="rect">
            <a:avLst/>
          </a:prstGeom>
          <a:noFill/>
          <a:ln/>
        </p:spPr>
        <p:txBody>
          <a:bodyPr wrap="none" lIns="0" tIns="0" rIns="0" bIns="0" rtlCol="0" anchor="t"/>
          <a:lstStyle/>
          <a:p>
            <a:pPr marL="0" indent="0">
              <a:lnSpc>
                <a:spcPts val="2950"/>
              </a:lnSpc>
              <a:buNone/>
            </a:pPr>
            <a:r>
              <a:rPr lang="en-US" sz="2350" dirty="0">
                <a:solidFill>
                  <a:srgbClr val="EFD5FA"/>
                </a:solidFill>
                <a:latin typeface="Instrument Sans Medium" pitchFamily="34" charset="0"/>
                <a:ea typeface="Instrument Sans Medium" pitchFamily="34" charset="-122"/>
                <a:cs typeface="Instrument Sans Medium" pitchFamily="34" charset="-120"/>
              </a:rPr>
              <a:t>Output</a:t>
            </a:r>
            <a:endParaRPr lang="en-US" sz="2350" dirty="0"/>
          </a:p>
        </p:txBody>
      </p:sp>
      <p:pic>
        <p:nvPicPr>
          <p:cNvPr id="11" name="Image 3" descr="preencoded.png"/>
          <p:cNvPicPr>
            <a:picLocks noChangeAspect="1"/>
          </p:cNvPicPr>
          <p:nvPr/>
        </p:nvPicPr>
        <p:blipFill>
          <a:blip r:embed="rId6"/>
          <a:stretch>
            <a:fillRect/>
          </a:stretch>
        </p:blipFill>
        <p:spPr>
          <a:xfrm>
            <a:off x="423267" y="4653121"/>
            <a:ext cx="2373868" cy="3310771"/>
          </a:xfrm>
          <a:prstGeom prst="rect">
            <a:avLst/>
          </a:prstGeom>
        </p:spPr>
      </p:pic>
      <p:pic>
        <p:nvPicPr>
          <p:cNvPr id="12" name="Image 4" descr="preencoded.png"/>
          <p:cNvPicPr>
            <a:picLocks noChangeAspect="1"/>
          </p:cNvPicPr>
          <p:nvPr/>
        </p:nvPicPr>
        <p:blipFill>
          <a:blip r:embed="rId7"/>
          <a:stretch>
            <a:fillRect/>
          </a:stretch>
        </p:blipFill>
        <p:spPr>
          <a:xfrm>
            <a:off x="4143066" y="4653120"/>
            <a:ext cx="2307669" cy="3310771"/>
          </a:xfrm>
          <a:prstGeom prst="rect">
            <a:avLst/>
          </a:prstGeom>
        </p:spPr>
      </p:pic>
      <p:pic>
        <p:nvPicPr>
          <p:cNvPr id="13" name="Image 5" descr="preencoded.png"/>
          <p:cNvPicPr>
            <a:picLocks noChangeAspect="1"/>
          </p:cNvPicPr>
          <p:nvPr/>
        </p:nvPicPr>
        <p:blipFill>
          <a:blip r:embed="rId8"/>
          <a:stretch>
            <a:fillRect/>
          </a:stretch>
        </p:blipFill>
        <p:spPr>
          <a:xfrm>
            <a:off x="9081212" y="4653121"/>
            <a:ext cx="2223373" cy="3310771"/>
          </a:xfrm>
          <a:prstGeom prst="rect">
            <a:avLst/>
          </a:prstGeom>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733681"/>
            <a:ext cx="13006507" cy="762119"/>
          </a:xfrm>
          <a:prstGeom prst="rect">
            <a:avLst/>
          </a:prstGeom>
          <a:noFill/>
          <a:ln/>
        </p:spPr>
        <p:txBody>
          <a:bodyPr wrap="none" lIns="0" tIns="0" rIns="0" bIns="0" rtlCol="0" anchor="t"/>
          <a:lstStyle/>
          <a:p>
            <a:pPr marL="0" indent="0">
              <a:lnSpc>
                <a:spcPts val="5550"/>
              </a:lnSpc>
              <a:buNone/>
            </a:pPr>
            <a:r>
              <a:rPr lang="en-US" sz="4450" dirty="0">
                <a:solidFill>
                  <a:srgbClr val="C7CDD6"/>
                </a:solidFill>
                <a:highlight>
                  <a:srgbClr val="4A0303"/>
                </a:highlight>
                <a:latin typeface="Consolas" pitchFamily="34" charset="0"/>
                <a:ea typeface="Consolas" pitchFamily="34" charset="-122"/>
                <a:cs typeface="Consolas" pitchFamily="34" charset="-120"/>
              </a:rPr>
              <a:t>VISUAL REPRESENTATION OF THE SOLAR SYSTEM</a:t>
            </a:r>
            <a:endParaRPr lang="en-US" sz="4450" dirty="0"/>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7228"/>
            <a:ext cx="7246025"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Simulating Celestial Motion</a:t>
            </a:r>
            <a:endParaRPr lang="en-US" sz="4450" dirty="0"/>
          </a:p>
        </p:txBody>
      </p:sp>
      <p:sp>
        <p:nvSpPr>
          <p:cNvPr id="4" name="Shape 1"/>
          <p:cNvSpPr/>
          <p:nvPr/>
        </p:nvSpPr>
        <p:spPr>
          <a:xfrm>
            <a:off x="6605111" y="1726168"/>
            <a:ext cx="30480" cy="5826085"/>
          </a:xfrm>
          <a:prstGeom prst="roundRect">
            <a:avLst>
              <a:gd name="adj" fmla="val 111628"/>
            </a:avLst>
          </a:prstGeom>
          <a:solidFill>
            <a:srgbClr val="5C5C61"/>
          </a:solidFill>
          <a:ln/>
        </p:spPr>
      </p:sp>
      <p:sp>
        <p:nvSpPr>
          <p:cNvPr id="5" name="Shape 2"/>
          <p:cNvSpPr/>
          <p:nvPr/>
        </p:nvSpPr>
        <p:spPr>
          <a:xfrm>
            <a:off x="6845022" y="2221230"/>
            <a:ext cx="793790" cy="30480"/>
          </a:xfrm>
          <a:prstGeom prst="roundRect">
            <a:avLst>
              <a:gd name="adj" fmla="val 111628"/>
            </a:avLst>
          </a:prstGeom>
          <a:solidFill>
            <a:srgbClr val="5C5C61"/>
          </a:solidFill>
          <a:ln/>
        </p:spPr>
      </p:sp>
      <p:sp>
        <p:nvSpPr>
          <p:cNvPr id="6" name="Shape 3"/>
          <p:cNvSpPr/>
          <p:nvPr/>
        </p:nvSpPr>
        <p:spPr>
          <a:xfrm>
            <a:off x="6365200" y="1981319"/>
            <a:ext cx="510302" cy="510302"/>
          </a:xfrm>
          <a:prstGeom prst="roundRect">
            <a:avLst>
              <a:gd name="adj" fmla="val 6667"/>
            </a:avLst>
          </a:prstGeom>
          <a:solidFill>
            <a:srgbClr val="434348"/>
          </a:solidFill>
          <a:ln/>
        </p:spPr>
      </p:sp>
      <p:sp>
        <p:nvSpPr>
          <p:cNvPr id="7" name="Text 4"/>
          <p:cNvSpPr/>
          <p:nvPr/>
        </p:nvSpPr>
        <p:spPr>
          <a:xfrm>
            <a:off x="6554153" y="2066330"/>
            <a:ext cx="132398"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1</a:t>
            </a:r>
            <a:endParaRPr lang="en-US" sz="2650" dirty="0"/>
          </a:p>
        </p:txBody>
      </p:sp>
      <p:sp>
        <p:nvSpPr>
          <p:cNvPr id="8" name="Text 5"/>
          <p:cNvSpPr/>
          <p:nvPr/>
        </p:nvSpPr>
        <p:spPr>
          <a:xfrm>
            <a:off x="7867888" y="19529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Rotation</a:t>
            </a:r>
            <a:endParaRPr lang="en-US" sz="2200" dirty="0"/>
          </a:p>
        </p:txBody>
      </p:sp>
      <p:sp>
        <p:nvSpPr>
          <p:cNvPr id="9" name="Text 6"/>
          <p:cNvSpPr/>
          <p:nvPr/>
        </p:nvSpPr>
        <p:spPr>
          <a:xfrm>
            <a:off x="7867888" y="2443401"/>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Implement functions to calculate and update the rotation of each planet based on its rotation period.</a:t>
            </a:r>
            <a:endParaRPr lang="en-US" sz="1750" dirty="0"/>
          </a:p>
        </p:txBody>
      </p:sp>
      <p:sp>
        <p:nvSpPr>
          <p:cNvPr id="10" name="Shape 7"/>
          <p:cNvSpPr/>
          <p:nvPr/>
        </p:nvSpPr>
        <p:spPr>
          <a:xfrm>
            <a:off x="6845022" y="4117896"/>
            <a:ext cx="793790" cy="30480"/>
          </a:xfrm>
          <a:prstGeom prst="roundRect">
            <a:avLst>
              <a:gd name="adj" fmla="val 111628"/>
            </a:avLst>
          </a:prstGeom>
          <a:solidFill>
            <a:srgbClr val="5C5C61"/>
          </a:solidFill>
          <a:ln/>
        </p:spPr>
      </p:sp>
      <p:sp>
        <p:nvSpPr>
          <p:cNvPr id="11" name="Shape 8"/>
          <p:cNvSpPr/>
          <p:nvPr/>
        </p:nvSpPr>
        <p:spPr>
          <a:xfrm>
            <a:off x="6365200" y="3877985"/>
            <a:ext cx="510302" cy="510302"/>
          </a:xfrm>
          <a:prstGeom prst="roundRect">
            <a:avLst>
              <a:gd name="adj" fmla="val 6667"/>
            </a:avLst>
          </a:prstGeom>
          <a:solidFill>
            <a:srgbClr val="434348"/>
          </a:solidFill>
          <a:ln/>
        </p:spPr>
      </p:sp>
      <p:sp>
        <p:nvSpPr>
          <p:cNvPr id="12" name="Text 9"/>
          <p:cNvSpPr/>
          <p:nvPr/>
        </p:nvSpPr>
        <p:spPr>
          <a:xfrm>
            <a:off x="6526530" y="3962995"/>
            <a:ext cx="187523"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2</a:t>
            </a:r>
            <a:endParaRPr lang="en-US" sz="2650" dirty="0"/>
          </a:p>
        </p:txBody>
      </p:sp>
      <p:sp>
        <p:nvSpPr>
          <p:cNvPr id="13" name="Text 10"/>
          <p:cNvSpPr/>
          <p:nvPr/>
        </p:nvSpPr>
        <p:spPr>
          <a:xfrm>
            <a:off x="7867888" y="38496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Revolution</a:t>
            </a:r>
            <a:endParaRPr lang="en-US" sz="2200" dirty="0"/>
          </a:p>
        </p:txBody>
      </p:sp>
      <p:sp>
        <p:nvSpPr>
          <p:cNvPr id="14" name="Text 11"/>
          <p:cNvSpPr/>
          <p:nvPr/>
        </p:nvSpPr>
        <p:spPr>
          <a:xfrm>
            <a:off x="7867888" y="4340066"/>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Use mathematical equations and time-based calculations to model the planets' revolutions around the sun.</a:t>
            </a:r>
            <a:endParaRPr lang="en-US" sz="1750" dirty="0"/>
          </a:p>
        </p:txBody>
      </p:sp>
      <p:sp>
        <p:nvSpPr>
          <p:cNvPr id="15" name="Shape 12"/>
          <p:cNvSpPr/>
          <p:nvPr/>
        </p:nvSpPr>
        <p:spPr>
          <a:xfrm>
            <a:off x="6845022" y="6377464"/>
            <a:ext cx="793790" cy="30480"/>
          </a:xfrm>
          <a:prstGeom prst="roundRect">
            <a:avLst>
              <a:gd name="adj" fmla="val 111628"/>
            </a:avLst>
          </a:prstGeom>
          <a:solidFill>
            <a:srgbClr val="5C5C61"/>
          </a:solidFill>
          <a:ln/>
        </p:spPr>
      </p:sp>
      <p:sp>
        <p:nvSpPr>
          <p:cNvPr id="16" name="Shape 13"/>
          <p:cNvSpPr/>
          <p:nvPr/>
        </p:nvSpPr>
        <p:spPr>
          <a:xfrm>
            <a:off x="6365200" y="6137553"/>
            <a:ext cx="510302" cy="510302"/>
          </a:xfrm>
          <a:prstGeom prst="roundRect">
            <a:avLst>
              <a:gd name="adj" fmla="val 6667"/>
            </a:avLst>
          </a:prstGeom>
          <a:solidFill>
            <a:srgbClr val="434348"/>
          </a:solidFill>
          <a:ln/>
        </p:spPr>
      </p:sp>
      <p:sp>
        <p:nvSpPr>
          <p:cNvPr id="17" name="Text 14"/>
          <p:cNvSpPr/>
          <p:nvPr/>
        </p:nvSpPr>
        <p:spPr>
          <a:xfrm>
            <a:off x="6522125" y="6222563"/>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3</a:t>
            </a:r>
            <a:endParaRPr lang="en-US" sz="2650" dirty="0"/>
          </a:p>
        </p:txBody>
      </p:sp>
      <p:sp>
        <p:nvSpPr>
          <p:cNvPr id="18" name="Text 15"/>
          <p:cNvSpPr/>
          <p:nvPr/>
        </p:nvSpPr>
        <p:spPr>
          <a:xfrm>
            <a:off x="7867888" y="61092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Interaction</a:t>
            </a:r>
            <a:endParaRPr lang="en-US" sz="2200" dirty="0"/>
          </a:p>
        </p:txBody>
      </p:sp>
      <p:sp>
        <p:nvSpPr>
          <p:cNvPr id="19" name="Text 16"/>
          <p:cNvSpPr/>
          <p:nvPr/>
        </p:nvSpPr>
        <p:spPr>
          <a:xfrm>
            <a:off x="7867888" y="6599634"/>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Implement logic to handle collisions, close encounters, and other interactions between celestial objects.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6797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Visualizing Solar System Dynamics</a:t>
            </a:r>
            <a:endParaRPr lang="en-US" sz="4450" dirty="0"/>
          </a:p>
        </p:txBody>
      </p:sp>
      <p:pic>
        <p:nvPicPr>
          <p:cNvPr id="4" name="Image 1" descr="preencoded.png"/>
          <p:cNvPicPr>
            <a:picLocks noChangeAspect="1"/>
          </p:cNvPicPr>
          <p:nvPr/>
        </p:nvPicPr>
        <p:blipFill>
          <a:blip r:embed="rId4"/>
          <a:stretch>
            <a:fillRect/>
          </a:stretch>
        </p:blipFill>
        <p:spPr>
          <a:xfrm>
            <a:off x="793790" y="3625691"/>
            <a:ext cx="566976" cy="566976"/>
          </a:xfrm>
          <a:prstGeom prst="rect">
            <a:avLst/>
          </a:prstGeom>
        </p:spPr>
      </p:pic>
      <p:sp>
        <p:nvSpPr>
          <p:cNvPr id="5" name="Text 1"/>
          <p:cNvSpPr/>
          <p:nvPr/>
        </p:nvSpPr>
        <p:spPr>
          <a:xfrm>
            <a:off x="793790" y="4419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Data Visualization</a:t>
            </a:r>
            <a:endParaRPr lang="en-US" sz="2200" dirty="0"/>
          </a:p>
        </p:txBody>
      </p:sp>
      <p:sp>
        <p:nvSpPr>
          <p:cNvPr id="6" name="Text 2"/>
          <p:cNvSpPr/>
          <p:nvPr/>
        </p:nvSpPr>
        <p:spPr>
          <a:xfrm>
            <a:off x="793790" y="4909899"/>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Visualize planetary trajectories, orbital paths, and other data using charts or graphs.</a:t>
            </a:r>
            <a:endParaRPr lang="en-US" sz="1750" dirty="0"/>
          </a:p>
        </p:txBody>
      </p:sp>
      <p:pic>
        <p:nvPicPr>
          <p:cNvPr id="7" name="Image 2" descr="preencoded.png"/>
          <p:cNvPicPr>
            <a:picLocks noChangeAspect="1"/>
          </p:cNvPicPr>
          <p:nvPr/>
        </p:nvPicPr>
        <p:blipFill>
          <a:blip r:embed="rId5"/>
          <a:stretch>
            <a:fillRect/>
          </a:stretch>
        </p:blipFill>
        <p:spPr>
          <a:xfrm>
            <a:off x="4742021" y="3625691"/>
            <a:ext cx="566976" cy="566976"/>
          </a:xfrm>
          <a:prstGeom prst="rect">
            <a:avLst/>
          </a:prstGeom>
        </p:spPr>
      </p:pic>
      <p:sp>
        <p:nvSpPr>
          <p:cNvPr id="8" name="Text 3"/>
          <p:cNvSpPr/>
          <p:nvPr/>
        </p:nvSpPr>
        <p:spPr>
          <a:xfrm>
            <a:off x="4742021" y="4419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Animation</a:t>
            </a:r>
            <a:endParaRPr lang="en-US" sz="2200" dirty="0"/>
          </a:p>
        </p:txBody>
      </p:sp>
      <p:sp>
        <p:nvSpPr>
          <p:cNvPr id="9" name="Text 4"/>
          <p:cNvSpPr/>
          <p:nvPr/>
        </p:nvSpPr>
        <p:spPr>
          <a:xfrm>
            <a:off x="4742021" y="4909899"/>
            <a:ext cx="3608189" cy="1451610"/>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Create animations to dynamically showcase the motion and interactions of the celestial bodies.</a:t>
            </a:r>
            <a:endParaRPr lang="en-US" sz="1750"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8784" y="588288"/>
            <a:ext cx="5348764" cy="668536"/>
          </a:xfrm>
          <a:prstGeom prst="rect">
            <a:avLst/>
          </a:prstGeom>
          <a:noFill/>
          <a:ln/>
        </p:spPr>
        <p:txBody>
          <a:bodyPr wrap="none" lIns="0" tIns="0" rIns="0" bIns="0" rtlCol="0" anchor="t"/>
          <a:lstStyle/>
          <a:p>
            <a:pPr marL="0" indent="0">
              <a:lnSpc>
                <a:spcPts val="5250"/>
              </a:lnSpc>
              <a:buNone/>
            </a:pPr>
            <a:r>
              <a:rPr lang="en-US" sz="4200" dirty="0">
                <a:solidFill>
                  <a:srgbClr val="EFD5FA"/>
                </a:solidFill>
                <a:latin typeface="Instrument Sans Medium" pitchFamily="34" charset="0"/>
                <a:ea typeface="Instrument Sans Medium" pitchFamily="34" charset="-122"/>
                <a:cs typeface="Instrument Sans Medium" pitchFamily="34" charset="-120"/>
              </a:rPr>
              <a:t>Simulation Code</a:t>
            </a:r>
            <a:endParaRPr lang="en-US" sz="4200" dirty="0"/>
          </a:p>
        </p:txBody>
      </p:sp>
      <p:pic>
        <p:nvPicPr>
          <p:cNvPr id="3" name="Image 0" descr="preencoded.png"/>
          <p:cNvPicPr>
            <a:picLocks noChangeAspect="1"/>
          </p:cNvPicPr>
          <p:nvPr/>
        </p:nvPicPr>
        <p:blipFill>
          <a:blip r:embed="rId3"/>
          <a:stretch>
            <a:fillRect/>
          </a:stretch>
        </p:blipFill>
        <p:spPr>
          <a:xfrm>
            <a:off x="748784" y="1818323"/>
            <a:ext cx="4029075" cy="4796790"/>
          </a:xfrm>
          <a:prstGeom prst="rect">
            <a:avLst/>
          </a:prstGeom>
        </p:spPr>
      </p:pic>
      <p:pic>
        <p:nvPicPr>
          <p:cNvPr id="4" name="Image 1" descr="preencoded.png"/>
          <p:cNvPicPr>
            <a:picLocks noChangeAspect="1"/>
          </p:cNvPicPr>
          <p:nvPr/>
        </p:nvPicPr>
        <p:blipFill>
          <a:blip r:embed="rId4"/>
          <a:stretch>
            <a:fillRect/>
          </a:stretch>
        </p:blipFill>
        <p:spPr>
          <a:xfrm>
            <a:off x="5307449" y="1818323"/>
            <a:ext cx="3938826" cy="5856684"/>
          </a:xfrm>
          <a:prstGeom prst="rect">
            <a:avLst/>
          </a:prstGeom>
        </p:spPr>
      </p:pic>
      <p:pic>
        <p:nvPicPr>
          <p:cNvPr id="5" name="Image 2" descr="preencoded.png"/>
          <p:cNvPicPr>
            <a:picLocks noChangeAspect="1"/>
          </p:cNvPicPr>
          <p:nvPr/>
        </p:nvPicPr>
        <p:blipFill>
          <a:blip r:embed="rId5"/>
          <a:stretch>
            <a:fillRect/>
          </a:stretch>
        </p:blipFill>
        <p:spPr>
          <a:xfrm>
            <a:off x="9866114" y="1818323"/>
            <a:ext cx="4029075" cy="5279708"/>
          </a:xfrm>
          <a:prstGeom prst="rect">
            <a:avLst/>
          </a:prstGeom>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631</Words>
  <Application>Microsoft Office PowerPoint</Application>
  <PresentationFormat>Custom</PresentationFormat>
  <Paragraphs>90</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Consolas</vt:lpstr>
      <vt:lpstr>Arial</vt:lpstr>
      <vt:lpstr>Calibri</vt:lpstr>
      <vt:lpstr>Instrument Sans Medium</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heet mehta</cp:lastModifiedBy>
  <cp:revision>5</cp:revision>
  <dcterms:created xsi:type="dcterms:W3CDTF">2024-11-23T19:23:18Z</dcterms:created>
  <dcterms:modified xsi:type="dcterms:W3CDTF">2024-11-24T18:35:33Z</dcterms:modified>
</cp:coreProperties>
</file>